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2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6.svg" ContentType="image/svg+xml"/>
  <Override PartName="/ppt/media/image5.svg" ContentType="image/svg+xml"/>
  <Override PartName="/ppt/media/image51.svg" ContentType="image/svg+xml"/>
  <Override PartName="/ppt/media/image53.svg" ContentType="image/svg+xml"/>
  <Override PartName="/ppt/media/image56.svg" ContentType="image/svg+xml"/>
  <Override PartName="/ppt/media/image58.svg" ContentType="image/svg+xml"/>
  <Override PartName="/ppt/media/image61.svg" ContentType="image/svg+xml"/>
  <Override PartName="/ppt/media/image63.svg" ContentType="image/svg+xml"/>
  <Override PartName="/ppt/media/image66.svg" ContentType="image/svg+xml"/>
  <Override PartName="/ppt/media/image68.svg" ContentType="image/svg+xml"/>
  <Override PartName="/ppt/media/image7.svg" ContentType="image/svg+xml"/>
  <Override PartName="/ppt/media/image71.svg" ContentType="image/svg+xml"/>
  <Override PartName="/ppt/media/image73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Poppins Semi-Bold" panose="00000700000000000000"/>
      <p:bold r:id="rId18"/>
    </p:embeddedFont>
    <p:embeddedFont>
      <p:font typeface="Poppins" panose="00000500000000000000"/>
      <p:regular r:id="rId19"/>
    </p:embeddedFont>
    <p:embeddedFont>
      <p:font typeface="Zen Dots"/>
      <p:regular r:id="rId20"/>
    </p:embeddedFont>
    <p:embeddedFont>
      <p:font typeface="Poppins Bold" panose="0000080000000000000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0.svg"/><Relationship Id="rId10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6.sv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jpeg"/><Relationship Id="rId7" Type="http://schemas.openxmlformats.org/officeDocument/2006/relationships/image" Target="../media/image4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7.png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79.svg"/><Relationship Id="rId37" Type="http://schemas.openxmlformats.org/officeDocument/2006/relationships/image" Target="../media/image78.png"/><Relationship Id="rId36" Type="http://schemas.openxmlformats.org/officeDocument/2006/relationships/image" Target="../media/image77.svg"/><Relationship Id="rId35" Type="http://schemas.openxmlformats.org/officeDocument/2006/relationships/image" Target="../media/image76.png"/><Relationship Id="rId34" Type="http://schemas.openxmlformats.org/officeDocument/2006/relationships/image" Target="../media/image75.svg"/><Relationship Id="rId33" Type="http://schemas.openxmlformats.org/officeDocument/2006/relationships/image" Target="../media/image74.png"/><Relationship Id="rId32" Type="http://schemas.openxmlformats.org/officeDocument/2006/relationships/image" Target="../media/image73.svg"/><Relationship Id="rId31" Type="http://schemas.openxmlformats.org/officeDocument/2006/relationships/image" Target="../media/image72.png"/><Relationship Id="rId30" Type="http://schemas.openxmlformats.org/officeDocument/2006/relationships/image" Target="../media/image71.svg"/><Relationship Id="rId3" Type="http://schemas.openxmlformats.org/officeDocument/2006/relationships/image" Target="../media/image3.png"/><Relationship Id="rId29" Type="http://schemas.openxmlformats.org/officeDocument/2006/relationships/image" Target="../media/image70.png"/><Relationship Id="rId28" Type="http://schemas.openxmlformats.org/officeDocument/2006/relationships/image" Target="../media/image69.png"/><Relationship Id="rId27" Type="http://schemas.openxmlformats.org/officeDocument/2006/relationships/image" Target="../media/image68.svg"/><Relationship Id="rId26" Type="http://schemas.openxmlformats.org/officeDocument/2006/relationships/image" Target="../media/image67.png"/><Relationship Id="rId25" Type="http://schemas.openxmlformats.org/officeDocument/2006/relationships/image" Target="../media/image66.svg"/><Relationship Id="rId24" Type="http://schemas.openxmlformats.org/officeDocument/2006/relationships/image" Target="../media/image65.png"/><Relationship Id="rId23" Type="http://schemas.openxmlformats.org/officeDocument/2006/relationships/image" Target="../media/image64.png"/><Relationship Id="rId22" Type="http://schemas.openxmlformats.org/officeDocument/2006/relationships/image" Target="../media/image63.svg"/><Relationship Id="rId21" Type="http://schemas.openxmlformats.org/officeDocument/2006/relationships/image" Target="../media/image62.png"/><Relationship Id="rId20" Type="http://schemas.openxmlformats.org/officeDocument/2006/relationships/image" Target="../media/image61.svg"/><Relationship Id="rId2" Type="http://schemas.openxmlformats.org/officeDocument/2006/relationships/image" Target="../media/image2.svg"/><Relationship Id="rId19" Type="http://schemas.openxmlformats.org/officeDocument/2006/relationships/image" Target="../media/image60.png"/><Relationship Id="rId18" Type="http://schemas.openxmlformats.org/officeDocument/2006/relationships/image" Target="../media/image59.png"/><Relationship Id="rId17" Type="http://schemas.openxmlformats.org/officeDocument/2006/relationships/image" Target="../media/image58.svg"/><Relationship Id="rId16" Type="http://schemas.openxmlformats.org/officeDocument/2006/relationships/image" Target="../media/image57.png"/><Relationship Id="rId15" Type="http://schemas.openxmlformats.org/officeDocument/2006/relationships/image" Target="../media/image56.sv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svg"/><Relationship Id="rId11" Type="http://schemas.openxmlformats.org/officeDocument/2006/relationships/image" Target="../media/image52.png"/><Relationship Id="rId10" Type="http://schemas.openxmlformats.org/officeDocument/2006/relationships/image" Target="../media/image5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svg"/><Relationship Id="rId8" Type="http://schemas.openxmlformats.org/officeDocument/2006/relationships/image" Target="../media/image21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4.svg"/><Relationship Id="rId10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sv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27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.png"/><Relationship Id="rId11" Type="http://schemas.openxmlformats.org/officeDocument/2006/relationships/image" Target="../media/image29.svg"/><Relationship Id="rId10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3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4.sv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414141">
                <a:alpha val="35686"/>
              </a:srgbClr>
            </a:solidFill>
            <a:ln w="19050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24051" y="3765504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2" y="0"/>
                </a:lnTo>
                <a:lnTo>
                  <a:pt x="15694072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7332" y="58537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3" y="0"/>
                </a:lnTo>
                <a:lnTo>
                  <a:pt x="8621143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028700" y="4978098"/>
            <a:ext cx="6838082" cy="3086100"/>
            <a:chOff x="0" y="0"/>
            <a:chExt cx="180097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0976" cy="812800"/>
            </a:xfrm>
            <a:custGeom>
              <a:avLst/>
              <a:gdLst/>
              <a:ahLst/>
              <a:cxnLst/>
              <a:rect l="l" t="t" r="r" b="b"/>
              <a:pathLst>
                <a:path w="1800976" h="812800">
                  <a:moveTo>
                    <a:pt x="54345" y="0"/>
                  </a:moveTo>
                  <a:lnTo>
                    <a:pt x="1746632" y="0"/>
                  </a:lnTo>
                  <a:cubicBezTo>
                    <a:pt x="1761045" y="0"/>
                    <a:pt x="1774868" y="5726"/>
                    <a:pt x="1785059" y="15917"/>
                  </a:cubicBezTo>
                  <a:cubicBezTo>
                    <a:pt x="1795251" y="26109"/>
                    <a:pt x="1800976" y="39931"/>
                    <a:pt x="1800976" y="54345"/>
                  </a:cubicBezTo>
                  <a:lnTo>
                    <a:pt x="1800976" y="758455"/>
                  </a:lnTo>
                  <a:cubicBezTo>
                    <a:pt x="1800976" y="772869"/>
                    <a:pt x="1795251" y="786691"/>
                    <a:pt x="1785059" y="796883"/>
                  </a:cubicBezTo>
                  <a:cubicBezTo>
                    <a:pt x="1774868" y="807074"/>
                    <a:pt x="1761045" y="812800"/>
                    <a:pt x="1746632" y="812800"/>
                  </a:cubicBezTo>
                  <a:lnTo>
                    <a:pt x="54345" y="812800"/>
                  </a:lnTo>
                  <a:cubicBezTo>
                    <a:pt x="39931" y="812800"/>
                    <a:pt x="26109" y="807074"/>
                    <a:pt x="15917" y="796883"/>
                  </a:cubicBezTo>
                  <a:cubicBezTo>
                    <a:pt x="5726" y="786691"/>
                    <a:pt x="0" y="772869"/>
                    <a:pt x="0" y="758455"/>
                  </a:cubicBezTo>
                  <a:lnTo>
                    <a:pt x="0" y="54345"/>
                  </a:lnTo>
                  <a:cubicBezTo>
                    <a:pt x="0" y="39931"/>
                    <a:pt x="5726" y="26109"/>
                    <a:pt x="15917" y="15917"/>
                  </a:cubicBezTo>
                  <a:cubicBezTo>
                    <a:pt x="26109" y="5726"/>
                    <a:pt x="39931" y="0"/>
                    <a:pt x="54345" y="0"/>
                  </a:cubicBezTo>
                  <a:close/>
                </a:path>
              </a:pathLst>
            </a:custGeom>
            <a:solidFill>
              <a:srgbClr val="414141">
                <a:alpha val="35686"/>
              </a:srgbClr>
            </a:solidFill>
            <a:ln w="19050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0097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47036" y="2192837"/>
            <a:ext cx="4219448" cy="5901326"/>
          </a:xfrm>
          <a:custGeom>
            <a:avLst/>
            <a:gdLst/>
            <a:ahLst/>
            <a:cxnLst/>
            <a:rect l="l" t="t" r="r" b="b"/>
            <a:pathLst>
              <a:path w="4219448" h="5901326">
                <a:moveTo>
                  <a:pt x="0" y="0"/>
                </a:moveTo>
                <a:lnTo>
                  <a:pt x="4219449" y="0"/>
                </a:lnTo>
                <a:lnTo>
                  <a:pt x="4219449" y="5901326"/>
                </a:lnTo>
                <a:lnTo>
                  <a:pt x="0" y="5901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7085666" y="5174029"/>
            <a:ext cx="567659" cy="56765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7173724" y="5318127"/>
            <a:ext cx="391544" cy="279464"/>
          </a:xfrm>
          <a:custGeom>
            <a:avLst/>
            <a:gdLst/>
            <a:ahLst/>
            <a:cxnLst/>
            <a:rect l="l" t="t" r="r" b="b"/>
            <a:pathLst>
              <a:path w="391544" h="279464">
                <a:moveTo>
                  <a:pt x="0" y="0"/>
                </a:moveTo>
                <a:lnTo>
                  <a:pt x="391543" y="0"/>
                </a:lnTo>
                <a:lnTo>
                  <a:pt x="391543" y="279464"/>
                </a:lnTo>
                <a:lnTo>
                  <a:pt x="0" y="279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9772506" y="7022235"/>
            <a:ext cx="3345964" cy="694133"/>
            <a:chOff x="0" y="0"/>
            <a:chExt cx="985501" cy="20444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5501" cy="204446"/>
            </a:xfrm>
            <a:custGeom>
              <a:avLst/>
              <a:gdLst/>
              <a:ahLst/>
              <a:cxnLst/>
              <a:rect l="l" t="t" r="r" b="b"/>
              <a:pathLst>
                <a:path w="985501" h="204446">
                  <a:moveTo>
                    <a:pt x="102223" y="0"/>
                  </a:moveTo>
                  <a:lnTo>
                    <a:pt x="883278" y="0"/>
                  </a:lnTo>
                  <a:cubicBezTo>
                    <a:pt x="939734" y="0"/>
                    <a:pt x="985501" y="45767"/>
                    <a:pt x="985501" y="102223"/>
                  </a:cubicBezTo>
                  <a:lnTo>
                    <a:pt x="985501" y="102223"/>
                  </a:lnTo>
                  <a:cubicBezTo>
                    <a:pt x="985501" y="129334"/>
                    <a:pt x="974731" y="155335"/>
                    <a:pt x="955560" y="174505"/>
                  </a:cubicBezTo>
                  <a:cubicBezTo>
                    <a:pt x="936390" y="193676"/>
                    <a:pt x="910389" y="204446"/>
                    <a:pt x="883278" y="204446"/>
                  </a:cubicBezTo>
                  <a:lnTo>
                    <a:pt x="102223" y="204446"/>
                  </a:lnTo>
                  <a:cubicBezTo>
                    <a:pt x="75112" y="204446"/>
                    <a:pt x="49111" y="193676"/>
                    <a:pt x="29940" y="174505"/>
                  </a:cubicBezTo>
                  <a:cubicBezTo>
                    <a:pt x="10770" y="155335"/>
                    <a:pt x="0" y="129334"/>
                    <a:pt x="0" y="102223"/>
                  </a:cubicBezTo>
                  <a:lnTo>
                    <a:pt x="0" y="102223"/>
                  </a:lnTo>
                  <a:cubicBezTo>
                    <a:pt x="0" y="75112"/>
                    <a:pt x="10770" y="49111"/>
                    <a:pt x="29940" y="29940"/>
                  </a:cubicBezTo>
                  <a:cubicBezTo>
                    <a:pt x="49111" y="10770"/>
                    <a:pt x="75112" y="0"/>
                    <a:pt x="102223" y="0"/>
                  </a:cubicBezTo>
                  <a:close/>
                </a:path>
              </a:pathLst>
            </a:custGeom>
            <a:solidFill>
              <a:srgbClr val="414141">
                <a:alpha val="35686"/>
              </a:srgbClr>
            </a:solidFill>
            <a:ln w="19050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85501" cy="242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2475595" y="7106158"/>
            <a:ext cx="526287" cy="52628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2670545" y="7223288"/>
            <a:ext cx="174486" cy="292027"/>
          </a:xfrm>
          <a:custGeom>
            <a:avLst/>
            <a:gdLst/>
            <a:ahLst/>
            <a:cxnLst/>
            <a:rect l="l" t="t" r="r" b="b"/>
            <a:pathLst>
              <a:path w="174486" h="292027">
                <a:moveTo>
                  <a:pt x="0" y="0"/>
                </a:moveTo>
                <a:lnTo>
                  <a:pt x="174487" y="0"/>
                </a:lnTo>
                <a:lnTo>
                  <a:pt x="174487" y="292027"/>
                </a:lnTo>
                <a:lnTo>
                  <a:pt x="0" y="2920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478027" y="2715314"/>
            <a:ext cx="986826" cy="986826"/>
          </a:xfrm>
          <a:custGeom>
            <a:avLst/>
            <a:gdLst/>
            <a:ahLst/>
            <a:cxnLst/>
            <a:rect l="l" t="t" r="r" b="b"/>
            <a:pathLst>
              <a:path w="986826" h="986826">
                <a:moveTo>
                  <a:pt x="0" y="0"/>
                </a:moveTo>
                <a:lnTo>
                  <a:pt x="986826" y="0"/>
                </a:lnTo>
                <a:lnTo>
                  <a:pt x="986826" y="986827"/>
                </a:lnTo>
                <a:lnTo>
                  <a:pt x="0" y="9868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368225" y="8254792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0"/>
                </a:lnTo>
                <a:lnTo>
                  <a:pt x="0" y="533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FFFFFF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FFFFFF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C3C3C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C3C3C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C3C3C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C3C3C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222268" y="2999257"/>
            <a:ext cx="9530020" cy="17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5"/>
              </a:lnSpc>
            </a:pPr>
            <a:r>
              <a:rPr lang="en-US" sz="6155" spc="233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Sistem Perpustakaan GUI</a:t>
            </a:r>
            <a:endParaRPr lang="en-US" sz="6155" spc="233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304978" y="6198888"/>
            <a:ext cx="302308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500" spc="94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JAVAFX</a:t>
            </a:r>
            <a:endParaRPr lang="en-US" sz="2500" spc="94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772506" y="5205217"/>
            <a:ext cx="4419548" cy="49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2300">
                <a:solidFill>
                  <a:srgbClr val="C3C3C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Berbasis JavaFX dan MySQL</a:t>
            </a:r>
            <a:endParaRPr lang="en-US" sz="2300">
              <a:solidFill>
                <a:srgbClr val="C3C3C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772506" y="7212139"/>
            <a:ext cx="270308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500" spc="69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Start Now</a:t>
            </a:r>
            <a:endParaRPr lang="en-US" sz="2500" spc="69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63864" y="5415018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3" y="0"/>
                </a:lnTo>
                <a:lnTo>
                  <a:pt x="8621143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0630427" y="1881554"/>
            <a:ext cx="1537877" cy="1537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986361" y="2237488"/>
            <a:ext cx="826010" cy="826010"/>
          </a:xfrm>
          <a:custGeom>
            <a:avLst/>
            <a:gdLst/>
            <a:ahLst/>
            <a:cxnLst/>
            <a:rect l="l" t="t" r="r" b="b"/>
            <a:pathLst>
              <a:path w="826010" h="826010">
                <a:moveTo>
                  <a:pt x="0" y="0"/>
                </a:moveTo>
                <a:lnTo>
                  <a:pt x="826010" y="0"/>
                </a:lnTo>
                <a:lnTo>
                  <a:pt x="826010" y="826009"/>
                </a:lnTo>
                <a:lnTo>
                  <a:pt x="0" y="826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435130" y="2255410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6" y="0"/>
                </a:lnTo>
                <a:lnTo>
                  <a:pt x="738086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565295" y="568976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0"/>
                </a:lnTo>
                <a:lnTo>
                  <a:pt x="0" y="53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1750192" y="3849720"/>
          <a:ext cx="14403404" cy="6121757"/>
        </p:xfrm>
        <a:graphic>
          <a:graphicData uri="http://schemas.openxmlformats.org/drawingml/2006/table">
            <a:tbl>
              <a:tblPr/>
              <a:tblGrid>
                <a:gridCol w="4776442"/>
                <a:gridCol w="4996245"/>
                <a:gridCol w="4630717"/>
              </a:tblGrid>
              <a:tr h="1022721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 panose="00000800000000000000"/>
                          <a:ea typeface="Poppins Bold" panose="00000800000000000000"/>
                          <a:cs typeface="Poppins Bold" panose="00000800000000000000"/>
                          <a:sym typeface="Poppins Bold" panose="00000800000000000000"/>
                        </a:rPr>
                        <a:t>Fitur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D83301">
                            <a:alpha val="100000"/>
                          </a:srgbClr>
                        </a:gs>
                        <a:gs pos="100000">
                          <a:srgbClr val="E29827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 panose="00000800000000000000"/>
                          <a:ea typeface="Poppins Bold" panose="00000800000000000000"/>
                          <a:cs typeface="Poppins Bold" panose="00000800000000000000"/>
                          <a:sym typeface="Poppins Bold" panose="00000800000000000000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D83301">
                            <a:alpha val="100000"/>
                          </a:srgbClr>
                        </a:gs>
                        <a:gs pos="100000">
                          <a:srgbClr val="E29827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 panose="00000800000000000000"/>
                          <a:ea typeface="Poppins Bold" panose="00000800000000000000"/>
                          <a:cs typeface="Poppins Bold" panose="00000800000000000000"/>
                          <a:sym typeface="Poppins Bold" panose="00000800000000000000"/>
                        </a:rPr>
                        <a:t>Keterangan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D83301">
                            <a:alpha val="100000"/>
                          </a:srgbClr>
                        </a:gs>
                        <a:gs pos="100000">
                          <a:srgbClr val="E29827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274759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Login Pengguna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Berhasil login &amp; akses sesuai peran (Admin/Anggota)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4759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CRUD Buku &amp; Anggota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Data tersimpan &amp; terupdate di MySQL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4759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Peminjaman &amp; Denda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Proses &amp; denda berjalan sesuai skenario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4759"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Statistik &amp; Laporan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Grafik &amp; data tampil dengan benar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Freeform 22"/>
          <p:cNvSpPr/>
          <p:nvPr/>
        </p:nvSpPr>
        <p:spPr>
          <a:xfrm>
            <a:off x="8655779" y="5203980"/>
            <a:ext cx="631096" cy="631096"/>
          </a:xfrm>
          <a:custGeom>
            <a:avLst/>
            <a:gdLst/>
            <a:ahLst/>
            <a:cxnLst/>
            <a:rect l="l" t="t" r="r" b="b"/>
            <a:pathLst>
              <a:path w="631096" h="631096">
                <a:moveTo>
                  <a:pt x="0" y="0"/>
                </a:moveTo>
                <a:lnTo>
                  <a:pt x="631096" y="0"/>
                </a:lnTo>
                <a:lnTo>
                  <a:pt x="631096" y="631096"/>
                </a:lnTo>
                <a:lnTo>
                  <a:pt x="0" y="631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1866293"/>
            <a:ext cx="9679738" cy="166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35"/>
              </a:lnSpc>
            </a:pPr>
            <a:r>
              <a:rPr lang="en-US" sz="54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Hasil Pengujian Fungsionalitas Sistem</a:t>
            </a:r>
            <a:endParaRPr lang="en-US" sz="54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8646254" y="6501826"/>
            <a:ext cx="631096" cy="631096"/>
          </a:xfrm>
          <a:custGeom>
            <a:avLst/>
            <a:gdLst/>
            <a:ahLst/>
            <a:cxnLst/>
            <a:rect l="l" t="t" r="r" b="b"/>
            <a:pathLst>
              <a:path w="631096" h="631096">
                <a:moveTo>
                  <a:pt x="0" y="0"/>
                </a:moveTo>
                <a:lnTo>
                  <a:pt x="631096" y="0"/>
                </a:lnTo>
                <a:lnTo>
                  <a:pt x="631096" y="631097"/>
                </a:lnTo>
                <a:lnTo>
                  <a:pt x="0" y="63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636346" y="7850583"/>
            <a:ext cx="631096" cy="631096"/>
          </a:xfrm>
          <a:custGeom>
            <a:avLst/>
            <a:gdLst/>
            <a:ahLst/>
            <a:cxnLst/>
            <a:rect l="l" t="t" r="r" b="b"/>
            <a:pathLst>
              <a:path w="631096" h="631096">
                <a:moveTo>
                  <a:pt x="0" y="0"/>
                </a:moveTo>
                <a:lnTo>
                  <a:pt x="631097" y="0"/>
                </a:lnTo>
                <a:lnTo>
                  <a:pt x="631097" y="631097"/>
                </a:lnTo>
                <a:lnTo>
                  <a:pt x="0" y="63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364075" y="1137732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7" y="0"/>
                </a:lnTo>
                <a:lnTo>
                  <a:pt x="738087" y="738086"/>
                </a:lnTo>
                <a:lnTo>
                  <a:pt x="0" y="738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598246" y="8993663"/>
            <a:ext cx="631096" cy="631096"/>
          </a:xfrm>
          <a:custGeom>
            <a:avLst/>
            <a:gdLst/>
            <a:ahLst/>
            <a:cxnLst/>
            <a:rect l="l" t="t" r="r" b="b"/>
            <a:pathLst>
              <a:path w="631096" h="631096">
                <a:moveTo>
                  <a:pt x="0" y="0"/>
                </a:moveTo>
                <a:lnTo>
                  <a:pt x="631097" y="0"/>
                </a:lnTo>
                <a:lnTo>
                  <a:pt x="631097" y="631096"/>
                </a:lnTo>
                <a:lnTo>
                  <a:pt x="0" y="631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4433152" y="1080582"/>
            <a:ext cx="147542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10756063" y="4831512"/>
            <a:ext cx="8452948" cy="3423637"/>
            <a:chOff x="0" y="0"/>
            <a:chExt cx="2226291" cy="9016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6291" cy="901699"/>
            </a:xfrm>
            <a:custGeom>
              <a:avLst/>
              <a:gdLst/>
              <a:ahLst/>
              <a:cxnLst/>
              <a:rect l="l" t="t" r="r" b="b"/>
              <a:pathLst>
                <a:path w="2226291" h="901699">
                  <a:moveTo>
                    <a:pt x="30224" y="0"/>
                  </a:moveTo>
                  <a:lnTo>
                    <a:pt x="2196067" y="0"/>
                  </a:lnTo>
                  <a:cubicBezTo>
                    <a:pt x="2204083" y="0"/>
                    <a:pt x="2211770" y="3184"/>
                    <a:pt x="2217438" y="8852"/>
                  </a:cubicBezTo>
                  <a:cubicBezTo>
                    <a:pt x="2223107" y="14521"/>
                    <a:pt x="2226291" y="22208"/>
                    <a:pt x="2226291" y="30224"/>
                  </a:cubicBezTo>
                  <a:lnTo>
                    <a:pt x="2226291" y="871474"/>
                  </a:lnTo>
                  <a:cubicBezTo>
                    <a:pt x="2226291" y="879490"/>
                    <a:pt x="2223107" y="887178"/>
                    <a:pt x="2217438" y="892846"/>
                  </a:cubicBezTo>
                  <a:cubicBezTo>
                    <a:pt x="2211770" y="898514"/>
                    <a:pt x="2204083" y="901699"/>
                    <a:pt x="2196067" y="901699"/>
                  </a:cubicBezTo>
                  <a:lnTo>
                    <a:pt x="30224" y="901699"/>
                  </a:lnTo>
                  <a:cubicBezTo>
                    <a:pt x="22208" y="901699"/>
                    <a:pt x="14521" y="898514"/>
                    <a:pt x="8852" y="892846"/>
                  </a:cubicBezTo>
                  <a:cubicBezTo>
                    <a:pt x="3184" y="887178"/>
                    <a:pt x="0" y="879490"/>
                    <a:pt x="0" y="871474"/>
                  </a:cubicBezTo>
                  <a:lnTo>
                    <a:pt x="0" y="30224"/>
                  </a:lnTo>
                  <a:cubicBezTo>
                    <a:pt x="0" y="22208"/>
                    <a:pt x="3184" y="14521"/>
                    <a:pt x="8852" y="8852"/>
                  </a:cubicBezTo>
                  <a:cubicBezTo>
                    <a:pt x="14521" y="3184"/>
                    <a:pt x="22208" y="0"/>
                    <a:pt x="30224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26291" cy="939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0756063" y="2510959"/>
            <a:ext cx="1537877" cy="15378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1056331" y="2799210"/>
            <a:ext cx="937341" cy="961376"/>
          </a:xfrm>
          <a:custGeom>
            <a:avLst/>
            <a:gdLst/>
            <a:ahLst/>
            <a:cxnLst/>
            <a:rect l="l" t="t" r="r" b="b"/>
            <a:pathLst>
              <a:path w="937341" h="961376">
                <a:moveTo>
                  <a:pt x="0" y="0"/>
                </a:moveTo>
                <a:lnTo>
                  <a:pt x="937341" y="0"/>
                </a:lnTo>
                <a:lnTo>
                  <a:pt x="937341" y="961376"/>
                </a:lnTo>
                <a:lnTo>
                  <a:pt x="0" y="96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82559" y="6082531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3" y="0"/>
                </a:lnTo>
                <a:lnTo>
                  <a:pt x="8621143" y="8621143"/>
                </a:lnTo>
                <a:lnTo>
                  <a:pt x="0" y="862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1" name="Freeform 21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238548" y="9111690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6" y="0"/>
                </a:lnTo>
                <a:lnTo>
                  <a:pt x="738086" y="738086"/>
                </a:lnTo>
                <a:lnTo>
                  <a:pt x="0" y="738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259300" y="3572308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1" y="0"/>
                </a:lnTo>
                <a:lnTo>
                  <a:pt x="533831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36374" y="3966922"/>
            <a:ext cx="4619846" cy="5882854"/>
          </a:xfrm>
          <a:custGeom>
            <a:avLst/>
            <a:gdLst/>
            <a:ahLst/>
            <a:cxnLst/>
            <a:rect l="l" t="t" r="r" b="b"/>
            <a:pathLst>
              <a:path w="4619846" h="5882854">
                <a:moveTo>
                  <a:pt x="0" y="0"/>
                </a:moveTo>
                <a:lnTo>
                  <a:pt x="4619846" y="0"/>
                </a:lnTo>
                <a:lnTo>
                  <a:pt x="4619846" y="5882854"/>
                </a:lnTo>
                <a:lnTo>
                  <a:pt x="0" y="5882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501" b="-3921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018215" y="3966922"/>
            <a:ext cx="4737848" cy="5730055"/>
          </a:xfrm>
          <a:custGeom>
            <a:avLst/>
            <a:gdLst/>
            <a:ahLst/>
            <a:cxnLst/>
            <a:rect l="l" t="t" r="r" b="b"/>
            <a:pathLst>
              <a:path w="4737848" h="5730055">
                <a:moveTo>
                  <a:pt x="0" y="0"/>
                </a:moveTo>
                <a:lnTo>
                  <a:pt x="4737848" y="0"/>
                </a:lnTo>
                <a:lnTo>
                  <a:pt x="4737848" y="5730055"/>
                </a:lnTo>
                <a:lnTo>
                  <a:pt x="0" y="5730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49" t="-10205" b="-12003"/>
            </a:stretch>
          </a:blipFill>
        </p:spPr>
      </p:sp>
      <p:sp>
        <p:nvSpPr>
          <p:cNvPr id="26" name="Freeform 26"/>
          <p:cNvSpPr/>
          <p:nvPr/>
        </p:nvSpPr>
        <p:spPr>
          <a:xfrm rot="-5400000">
            <a:off x="2490933" y="6851791"/>
            <a:ext cx="6292570" cy="267434"/>
          </a:xfrm>
          <a:custGeom>
            <a:avLst/>
            <a:gdLst/>
            <a:ahLst/>
            <a:cxnLst/>
            <a:rect l="l" t="t" r="r" b="b"/>
            <a:pathLst>
              <a:path w="6292570" h="267434">
                <a:moveTo>
                  <a:pt x="0" y="0"/>
                </a:moveTo>
                <a:lnTo>
                  <a:pt x="6292569" y="0"/>
                </a:lnTo>
                <a:lnTo>
                  <a:pt x="6292569" y="267434"/>
                </a:lnTo>
                <a:lnTo>
                  <a:pt x="0" y="267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3316400" y="1080582"/>
            <a:ext cx="3477276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36374" y="1679896"/>
            <a:ext cx="10419957" cy="213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Peningkatan di Masa Mendatang</a:t>
            </a:r>
            <a:endParaRPr lang="en-US" sz="70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48657" y="5775828"/>
            <a:ext cx="6550726" cy="213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19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Fitur tambahan sistem mencakup pembayaran denda digital via QRIS untuk memudahkan transaksi, serta dashboard statistik interaktif yang menampilkan data real-time guna mempermudah monitoring dan pengambilan keputusan.</a:t>
            </a:r>
            <a:endParaRPr lang="en-US" sz="19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732644" y="2477151"/>
            <a:ext cx="4256038" cy="136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Peningkatan ini bertujuan untuk membuat sistem perpustakaan yang modern dan efisien.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48657" y="5201514"/>
            <a:ext cx="607755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500" spc="94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Penerapan QRIS &amp; Statistik</a:t>
            </a:r>
            <a:endParaRPr lang="en-US" sz="2500" spc="94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414141">
                <a:alpha val="35686"/>
              </a:srgbClr>
            </a:solidFill>
            <a:ln w="19050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24051" y="3765504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2" y="0"/>
                </a:lnTo>
                <a:lnTo>
                  <a:pt x="15694072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042165" y="-3708096"/>
            <a:ext cx="9763187" cy="9691654"/>
          </a:xfrm>
          <a:custGeom>
            <a:avLst/>
            <a:gdLst/>
            <a:ahLst/>
            <a:cxnLst/>
            <a:rect l="l" t="t" r="r" b="b"/>
            <a:pathLst>
              <a:path w="9763187" h="9691654">
                <a:moveTo>
                  <a:pt x="0" y="0"/>
                </a:moveTo>
                <a:lnTo>
                  <a:pt x="9763188" y="0"/>
                </a:lnTo>
                <a:lnTo>
                  <a:pt x="9763188" y="9691655"/>
                </a:lnTo>
                <a:lnTo>
                  <a:pt x="0" y="9691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t="-369" b="-36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3136" y="1997805"/>
            <a:ext cx="4787887" cy="6272340"/>
          </a:xfrm>
          <a:custGeom>
            <a:avLst/>
            <a:gdLst/>
            <a:ahLst/>
            <a:cxnLst/>
            <a:rect l="l" t="t" r="r" b="b"/>
            <a:pathLst>
              <a:path w="4787887" h="6272340">
                <a:moveTo>
                  <a:pt x="0" y="0"/>
                </a:moveTo>
                <a:lnTo>
                  <a:pt x="4787887" y="0"/>
                </a:lnTo>
                <a:lnTo>
                  <a:pt x="4787887" y="6272340"/>
                </a:lnTo>
                <a:lnTo>
                  <a:pt x="0" y="627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63294" y="8726787"/>
            <a:ext cx="986826" cy="986826"/>
          </a:xfrm>
          <a:custGeom>
            <a:avLst/>
            <a:gdLst/>
            <a:ahLst/>
            <a:cxnLst/>
            <a:rect l="l" t="t" r="r" b="b"/>
            <a:pathLst>
              <a:path w="986826" h="986826">
                <a:moveTo>
                  <a:pt x="0" y="0"/>
                </a:moveTo>
                <a:lnTo>
                  <a:pt x="986827" y="0"/>
                </a:lnTo>
                <a:lnTo>
                  <a:pt x="986827" y="986826"/>
                </a:lnTo>
                <a:lnTo>
                  <a:pt x="0" y="98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77667" y="1529338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1" y="0"/>
                </a:lnTo>
                <a:lnTo>
                  <a:pt x="533831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49284" y="3982293"/>
            <a:ext cx="3636246" cy="4363495"/>
          </a:xfrm>
          <a:custGeom>
            <a:avLst/>
            <a:gdLst/>
            <a:ahLst/>
            <a:cxnLst/>
            <a:rect l="l" t="t" r="r" b="b"/>
            <a:pathLst>
              <a:path w="3636246" h="4363495">
                <a:moveTo>
                  <a:pt x="0" y="0"/>
                </a:moveTo>
                <a:lnTo>
                  <a:pt x="3636246" y="0"/>
                </a:lnTo>
                <a:lnTo>
                  <a:pt x="3636246" y="4363495"/>
                </a:lnTo>
                <a:lnTo>
                  <a:pt x="0" y="4363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97735" y="3982293"/>
            <a:ext cx="6374838" cy="4363495"/>
          </a:xfrm>
          <a:custGeom>
            <a:avLst/>
            <a:gdLst/>
            <a:ahLst/>
            <a:cxnLst/>
            <a:rect l="l" t="t" r="r" b="b"/>
            <a:pathLst>
              <a:path w="6374838" h="4363495">
                <a:moveTo>
                  <a:pt x="0" y="0"/>
                </a:moveTo>
                <a:lnTo>
                  <a:pt x="6374837" y="0"/>
                </a:lnTo>
                <a:lnTo>
                  <a:pt x="6374837" y="4363495"/>
                </a:lnTo>
                <a:lnTo>
                  <a:pt x="0" y="4363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98" r="-2036"/>
            </a:stretch>
          </a:blipFill>
        </p:spPr>
      </p:sp>
      <p:sp>
        <p:nvSpPr>
          <p:cNvPr id="16" name="Freeform 16"/>
          <p:cNvSpPr/>
          <p:nvPr/>
        </p:nvSpPr>
        <p:spPr>
          <a:xfrm rot="1247376">
            <a:off x="5607101" y="7691994"/>
            <a:ext cx="1581268" cy="1156303"/>
          </a:xfrm>
          <a:custGeom>
            <a:avLst/>
            <a:gdLst/>
            <a:ahLst/>
            <a:cxnLst/>
            <a:rect l="l" t="t" r="r" b="b"/>
            <a:pathLst>
              <a:path w="1581268" h="1156303">
                <a:moveTo>
                  <a:pt x="0" y="0"/>
                </a:moveTo>
                <a:lnTo>
                  <a:pt x="1581268" y="0"/>
                </a:lnTo>
                <a:lnTo>
                  <a:pt x="1581268" y="1156302"/>
                </a:lnTo>
                <a:lnTo>
                  <a:pt x="0" y="1156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525630" y="1872698"/>
            <a:ext cx="1349813" cy="601281"/>
          </a:xfrm>
          <a:custGeom>
            <a:avLst/>
            <a:gdLst/>
            <a:ahLst/>
            <a:cxnLst/>
            <a:rect l="l" t="t" r="r" b="b"/>
            <a:pathLst>
              <a:path w="1349813" h="601281">
                <a:moveTo>
                  <a:pt x="0" y="0"/>
                </a:moveTo>
                <a:lnTo>
                  <a:pt x="1349814" y="0"/>
                </a:lnTo>
                <a:lnTo>
                  <a:pt x="1349814" y="601281"/>
                </a:lnTo>
                <a:lnTo>
                  <a:pt x="0" y="6012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01560" y="1356338"/>
            <a:ext cx="2385127" cy="1362504"/>
          </a:xfrm>
          <a:custGeom>
            <a:avLst/>
            <a:gdLst/>
            <a:ahLst/>
            <a:cxnLst/>
            <a:rect l="l" t="t" r="r" b="b"/>
            <a:pathLst>
              <a:path w="2385127" h="1362504">
                <a:moveTo>
                  <a:pt x="0" y="0"/>
                </a:moveTo>
                <a:lnTo>
                  <a:pt x="2385127" y="0"/>
                </a:lnTo>
                <a:lnTo>
                  <a:pt x="2385127" y="1362504"/>
                </a:lnTo>
                <a:lnTo>
                  <a:pt x="0" y="1362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16957" y="1735897"/>
            <a:ext cx="738081" cy="738081"/>
          </a:xfrm>
          <a:custGeom>
            <a:avLst/>
            <a:gdLst/>
            <a:ahLst/>
            <a:cxnLst/>
            <a:rect l="l" t="t" r="r" b="b"/>
            <a:pathLst>
              <a:path w="738081" h="738081">
                <a:moveTo>
                  <a:pt x="0" y="0"/>
                </a:moveTo>
                <a:lnTo>
                  <a:pt x="738082" y="0"/>
                </a:lnTo>
                <a:lnTo>
                  <a:pt x="738082" y="738082"/>
                </a:lnTo>
                <a:lnTo>
                  <a:pt x="0" y="738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968969" y="839103"/>
            <a:ext cx="1022831" cy="1034469"/>
          </a:xfrm>
          <a:custGeom>
            <a:avLst/>
            <a:gdLst/>
            <a:ahLst/>
            <a:cxnLst/>
            <a:rect l="l" t="t" r="r" b="b"/>
            <a:pathLst>
              <a:path w="1022831" h="1034469">
                <a:moveTo>
                  <a:pt x="0" y="0"/>
                </a:moveTo>
                <a:lnTo>
                  <a:pt x="1022831" y="0"/>
                </a:lnTo>
                <a:lnTo>
                  <a:pt x="1022831" y="1034469"/>
                </a:lnTo>
                <a:lnTo>
                  <a:pt x="0" y="10344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39487" y="330404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200537" y="2902604"/>
            <a:ext cx="884993" cy="884993"/>
          </a:xfrm>
          <a:custGeom>
            <a:avLst/>
            <a:gdLst/>
            <a:ahLst/>
            <a:cxnLst/>
            <a:rect l="l" t="t" r="r" b="b"/>
            <a:pathLst>
              <a:path w="884993" h="884993">
                <a:moveTo>
                  <a:pt x="0" y="0"/>
                </a:moveTo>
                <a:lnTo>
                  <a:pt x="884993" y="0"/>
                </a:lnTo>
                <a:lnTo>
                  <a:pt x="884993" y="884993"/>
                </a:lnTo>
                <a:lnTo>
                  <a:pt x="0" y="8849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774026" y="373393"/>
            <a:ext cx="876094" cy="818053"/>
          </a:xfrm>
          <a:custGeom>
            <a:avLst/>
            <a:gdLst/>
            <a:ahLst/>
            <a:cxnLst/>
            <a:rect l="l" t="t" r="r" b="b"/>
            <a:pathLst>
              <a:path w="876094" h="818053">
                <a:moveTo>
                  <a:pt x="0" y="0"/>
                </a:moveTo>
                <a:lnTo>
                  <a:pt x="876095" y="0"/>
                </a:lnTo>
                <a:lnTo>
                  <a:pt x="876095" y="818053"/>
                </a:lnTo>
                <a:lnTo>
                  <a:pt x="0" y="81805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205736"/>
            <a:ext cx="1153368" cy="1153368"/>
          </a:xfrm>
          <a:custGeom>
            <a:avLst/>
            <a:gdLst/>
            <a:ahLst/>
            <a:cxnLst/>
            <a:rect l="l" t="t" r="r" b="b"/>
            <a:pathLst>
              <a:path w="1153368" h="1153368">
                <a:moveTo>
                  <a:pt x="0" y="0"/>
                </a:moveTo>
                <a:lnTo>
                  <a:pt x="1153368" y="0"/>
                </a:lnTo>
                <a:lnTo>
                  <a:pt x="1153368" y="1153368"/>
                </a:lnTo>
                <a:lnTo>
                  <a:pt x="0" y="11533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991800" y="1735897"/>
            <a:ext cx="978110" cy="896193"/>
          </a:xfrm>
          <a:custGeom>
            <a:avLst/>
            <a:gdLst/>
            <a:ahLst/>
            <a:cxnLst/>
            <a:rect l="l" t="t" r="r" b="b"/>
            <a:pathLst>
              <a:path w="978110" h="896193">
                <a:moveTo>
                  <a:pt x="0" y="0"/>
                </a:moveTo>
                <a:lnTo>
                  <a:pt x="978110" y="0"/>
                </a:lnTo>
                <a:lnTo>
                  <a:pt x="978110" y="896193"/>
                </a:lnTo>
                <a:lnTo>
                  <a:pt x="0" y="8961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774026" y="1356338"/>
            <a:ext cx="931133" cy="1055108"/>
          </a:xfrm>
          <a:custGeom>
            <a:avLst/>
            <a:gdLst/>
            <a:ahLst/>
            <a:cxnLst/>
            <a:rect l="l" t="t" r="r" b="b"/>
            <a:pathLst>
              <a:path w="931133" h="1055108">
                <a:moveTo>
                  <a:pt x="0" y="0"/>
                </a:moveTo>
                <a:lnTo>
                  <a:pt x="931133" y="0"/>
                </a:lnTo>
                <a:lnTo>
                  <a:pt x="931133" y="1055108"/>
                </a:lnTo>
                <a:lnTo>
                  <a:pt x="0" y="105510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596312" y="1442727"/>
            <a:ext cx="1110156" cy="1110156"/>
          </a:xfrm>
          <a:custGeom>
            <a:avLst/>
            <a:gdLst/>
            <a:ahLst/>
            <a:cxnLst/>
            <a:rect l="l" t="t" r="r" b="b"/>
            <a:pathLst>
              <a:path w="1110156" h="1110156">
                <a:moveTo>
                  <a:pt x="0" y="0"/>
                </a:moveTo>
                <a:lnTo>
                  <a:pt x="1110156" y="0"/>
                </a:lnTo>
                <a:lnTo>
                  <a:pt x="1110156" y="1110156"/>
                </a:lnTo>
                <a:lnTo>
                  <a:pt x="0" y="111015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80604" y="1725242"/>
            <a:ext cx="896193" cy="896193"/>
          </a:xfrm>
          <a:custGeom>
            <a:avLst/>
            <a:gdLst/>
            <a:ahLst/>
            <a:cxnLst/>
            <a:rect l="l" t="t" r="r" b="b"/>
            <a:pathLst>
              <a:path w="896193" h="896193">
                <a:moveTo>
                  <a:pt x="0" y="0"/>
                </a:moveTo>
                <a:lnTo>
                  <a:pt x="896192" y="0"/>
                </a:lnTo>
                <a:lnTo>
                  <a:pt x="896192" y="896193"/>
                </a:lnTo>
                <a:lnTo>
                  <a:pt x="0" y="89619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553984" y="460145"/>
            <a:ext cx="896193" cy="896193"/>
          </a:xfrm>
          <a:custGeom>
            <a:avLst/>
            <a:gdLst/>
            <a:ahLst/>
            <a:cxnLst/>
            <a:rect l="l" t="t" r="r" b="b"/>
            <a:pathLst>
              <a:path w="896193" h="896193">
                <a:moveTo>
                  <a:pt x="0" y="0"/>
                </a:moveTo>
                <a:lnTo>
                  <a:pt x="896192" y="0"/>
                </a:lnTo>
                <a:lnTo>
                  <a:pt x="896192" y="896193"/>
                </a:lnTo>
                <a:lnTo>
                  <a:pt x="0" y="89619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549019" y="1529338"/>
            <a:ext cx="882108" cy="882108"/>
          </a:xfrm>
          <a:custGeom>
            <a:avLst/>
            <a:gdLst/>
            <a:ahLst/>
            <a:cxnLst/>
            <a:rect l="l" t="t" r="r" b="b"/>
            <a:pathLst>
              <a:path w="882108" h="882108">
                <a:moveTo>
                  <a:pt x="0" y="0"/>
                </a:moveTo>
                <a:lnTo>
                  <a:pt x="882107" y="0"/>
                </a:lnTo>
                <a:lnTo>
                  <a:pt x="882107" y="882108"/>
                </a:lnTo>
                <a:lnTo>
                  <a:pt x="0" y="8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841320" y="367108"/>
            <a:ext cx="870177" cy="830624"/>
          </a:xfrm>
          <a:custGeom>
            <a:avLst/>
            <a:gdLst/>
            <a:ahLst/>
            <a:cxnLst/>
            <a:rect l="l" t="t" r="r" b="b"/>
            <a:pathLst>
              <a:path w="870177" h="830624">
                <a:moveTo>
                  <a:pt x="0" y="0"/>
                </a:moveTo>
                <a:lnTo>
                  <a:pt x="870178" y="0"/>
                </a:lnTo>
                <a:lnTo>
                  <a:pt x="870178" y="830624"/>
                </a:lnTo>
                <a:lnTo>
                  <a:pt x="0" y="830624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373405" y="294922"/>
            <a:ext cx="953675" cy="842810"/>
          </a:xfrm>
          <a:custGeom>
            <a:avLst/>
            <a:gdLst/>
            <a:ahLst/>
            <a:cxnLst/>
            <a:rect l="l" t="t" r="r" b="b"/>
            <a:pathLst>
              <a:path w="953675" h="842810">
                <a:moveTo>
                  <a:pt x="0" y="0"/>
                </a:moveTo>
                <a:lnTo>
                  <a:pt x="953674" y="0"/>
                </a:lnTo>
                <a:lnTo>
                  <a:pt x="953674" y="842810"/>
                </a:lnTo>
                <a:lnTo>
                  <a:pt x="0" y="84281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6348943" y="2412240"/>
            <a:ext cx="9634578" cy="128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8875" spc="33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Thank You</a:t>
            </a:r>
            <a:endParaRPr lang="en-US" sz="8875" spc="337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FFFFFF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33895" y="3398776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3"/>
                </a:lnTo>
                <a:lnTo>
                  <a:pt x="0" y="862114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04003" y="1412914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7" y="0"/>
                </a:lnTo>
                <a:lnTo>
                  <a:pt x="738087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70439" y="9288358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7364941" y="4374009"/>
            <a:ext cx="3558117" cy="35581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85391" r="-91048" b="-84177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3262944" y="4374009"/>
            <a:ext cx="3558117" cy="355811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11465984" y="4374009"/>
            <a:ext cx="3558117" cy="355811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 rot="-30000">
              <a:off x="-1943" y="-1943"/>
              <a:ext cx="816686" cy="816686"/>
            </a:xfrm>
            <a:custGeom>
              <a:avLst/>
              <a:gdLst/>
              <a:ahLst/>
              <a:cxnLst/>
              <a:rect l="l" t="t" r="r" b="b"/>
              <a:pathLst>
                <a:path w="816686" h="816686">
                  <a:moveTo>
                    <a:pt x="411889" y="1958"/>
                  </a:moveTo>
                  <a:cubicBezTo>
                    <a:pt x="187449" y="0"/>
                    <a:pt x="3917" y="180357"/>
                    <a:pt x="1958" y="404797"/>
                  </a:cubicBezTo>
                  <a:cubicBezTo>
                    <a:pt x="0" y="629236"/>
                    <a:pt x="180357" y="812769"/>
                    <a:pt x="404797" y="814728"/>
                  </a:cubicBezTo>
                  <a:cubicBezTo>
                    <a:pt x="629236" y="816686"/>
                    <a:pt x="812769" y="636329"/>
                    <a:pt x="814728" y="411889"/>
                  </a:cubicBezTo>
                  <a:cubicBezTo>
                    <a:pt x="816686" y="187449"/>
                    <a:pt x="636329" y="3917"/>
                    <a:pt x="411889" y="1958"/>
                  </a:cubicBezTo>
                  <a:close/>
                </a:path>
              </a:pathLst>
            </a:custGeom>
            <a:blipFill>
              <a:blip r:embed="rId10"/>
              <a:stretch>
                <a:fillRect l="-2679" t="-53167" r="-78713" b="-8868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43258" y="2312926"/>
            <a:ext cx="787556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75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Team Dash</a:t>
            </a:r>
            <a:endParaRPr lang="en-US" sz="75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445782" y="8211779"/>
            <a:ext cx="347727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Naufal Arkaan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202410370110020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Lead Developer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244606" y="8211779"/>
            <a:ext cx="347727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Muhamad Robi Ardita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202410370110002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Frontend Specialist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644369" y="8228235"/>
            <a:ext cx="347727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Akhmad Arjuan Syuhada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202410370110043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Backend Specialist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33895" y="3398776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3"/>
                </a:lnTo>
                <a:lnTo>
                  <a:pt x="0" y="862114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9840201" y="2537432"/>
            <a:ext cx="8877474" cy="5438069"/>
            <a:chOff x="0" y="0"/>
            <a:chExt cx="1544459" cy="9460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4460" cy="946089"/>
            </a:xfrm>
            <a:custGeom>
              <a:avLst/>
              <a:gdLst/>
              <a:ahLst/>
              <a:cxnLst/>
              <a:rect l="l" t="t" r="r" b="b"/>
              <a:pathLst>
                <a:path w="1544460" h="946089">
                  <a:moveTo>
                    <a:pt x="32267" y="0"/>
                  </a:moveTo>
                  <a:lnTo>
                    <a:pt x="1512192" y="0"/>
                  </a:lnTo>
                  <a:cubicBezTo>
                    <a:pt x="1520750" y="0"/>
                    <a:pt x="1528957" y="3400"/>
                    <a:pt x="1535009" y="9451"/>
                  </a:cubicBezTo>
                  <a:cubicBezTo>
                    <a:pt x="1541060" y="15502"/>
                    <a:pt x="1544460" y="23709"/>
                    <a:pt x="1544460" y="32267"/>
                  </a:cubicBezTo>
                  <a:lnTo>
                    <a:pt x="1544460" y="913821"/>
                  </a:lnTo>
                  <a:cubicBezTo>
                    <a:pt x="1544460" y="922379"/>
                    <a:pt x="1541060" y="930587"/>
                    <a:pt x="1535009" y="936638"/>
                  </a:cubicBezTo>
                  <a:cubicBezTo>
                    <a:pt x="1528957" y="942689"/>
                    <a:pt x="1520750" y="946089"/>
                    <a:pt x="1512192" y="946089"/>
                  </a:cubicBezTo>
                  <a:lnTo>
                    <a:pt x="32267" y="946089"/>
                  </a:lnTo>
                  <a:cubicBezTo>
                    <a:pt x="23709" y="946089"/>
                    <a:pt x="15502" y="942689"/>
                    <a:pt x="9451" y="936638"/>
                  </a:cubicBezTo>
                  <a:cubicBezTo>
                    <a:pt x="3400" y="930587"/>
                    <a:pt x="0" y="922379"/>
                    <a:pt x="0" y="913821"/>
                  </a:cubicBezTo>
                  <a:lnTo>
                    <a:pt x="0" y="32267"/>
                  </a:lnTo>
                  <a:cubicBezTo>
                    <a:pt x="0" y="23709"/>
                    <a:pt x="3400" y="15502"/>
                    <a:pt x="9451" y="9451"/>
                  </a:cubicBezTo>
                  <a:cubicBezTo>
                    <a:pt x="15502" y="3400"/>
                    <a:pt x="23709" y="0"/>
                    <a:pt x="32267" y="0"/>
                  </a:cubicBezTo>
                  <a:close/>
                </a:path>
              </a:pathLst>
            </a:custGeom>
            <a:blipFill>
              <a:blip r:embed="rId6"/>
              <a:stretch>
                <a:fillRect t="-1014" b="-1014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7" name="Freeform 17"/>
          <p:cNvSpPr/>
          <p:nvPr/>
        </p:nvSpPr>
        <p:spPr>
          <a:xfrm>
            <a:off x="4504003" y="1412914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7" y="0"/>
                </a:lnTo>
                <a:lnTo>
                  <a:pt x="738087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370439" y="8907358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1617" y="4857750"/>
            <a:ext cx="554924" cy="582597"/>
          </a:xfrm>
          <a:custGeom>
            <a:avLst/>
            <a:gdLst/>
            <a:ahLst/>
            <a:cxnLst/>
            <a:rect l="l" t="t" r="r" b="b"/>
            <a:pathLst>
              <a:path w="554924" h="582597">
                <a:moveTo>
                  <a:pt x="0" y="0"/>
                </a:moveTo>
                <a:lnTo>
                  <a:pt x="554924" y="0"/>
                </a:lnTo>
                <a:lnTo>
                  <a:pt x="554924" y="582597"/>
                </a:lnTo>
                <a:lnTo>
                  <a:pt x="0" y="5825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2585057"/>
            <a:ext cx="7875569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5"/>
              </a:lnSpc>
            </a:pPr>
            <a:r>
              <a:rPr lang="en-US" sz="64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Latar Belakang</a:t>
            </a:r>
            <a:endParaRPr lang="en-US" sz="64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1617" y="3646742"/>
            <a:ext cx="8228474" cy="90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Sistem Informasi Perpustakaan ini dikembangkan dengan Java dan JavaFX sebagai antarmuka grafis.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05329" y="4939823"/>
            <a:ext cx="1101568" cy="44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Tujuan: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23117" y="5402247"/>
            <a:ext cx="8394888" cy="227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</a:t>
            </a: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empermudah pengelolaan perpustakaan kampus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Meliputi login, manajemen buku, registrasi anggota, peminjaman/pengembalian, dan laporan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Menyelesaikan tugas akhir mata kuliah Pemrograman Berorientasi Objek (PBO)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4269" y="5143500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04003" y="1412914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7" y="0"/>
                </a:lnTo>
                <a:lnTo>
                  <a:pt x="738087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70439" y="8907358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36983" y="4731514"/>
            <a:ext cx="3156716" cy="2758180"/>
          </a:xfrm>
          <a:custGeom>
            <a:avLst/>
            <a:gdLst/>
            <a:ahLst/>
            <a:cxnLst/>
            <a:rect l="l" t="t" r="r" b="b"/>
            <a:pathLst>
              <a:path w="3156716" h="2758180">
                <a:moveTo>
                  <a:pt x="0" y="0"/>
                </a:moveTo>
                <a:lnTo>
                  <a:pt x="3156716" y="0"/>
                </a:lnTo>
                <a:lnTo>
                  <a:pt x="3156716" y="2758181"/>
                </a:lnTo>
                <a:lnTo>
                  <a:pt x="0" y="2758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406239" y="3300538"/>
            <a:ext cx="1820323" cy="2861952"/>
          </a:xfrm>
          <a:custGeom>
            <a:avLst/>
            <a:gdLst/>
            <a:ahLst/>
            <a:cxnLst/>
            <a:rect l="l" t="t" r="r" b="b"/>
            <a:pathLst>
              <a:path w="1820323" h="2861952">
                <a:moveTo>
                  <a:pt x="0" y="0"/>
                </a:moveTo>
                <a:lnTo>
                  <a:pt x="1820323" y="0"/>
                </a:lnTo>
                <a:lnTo>
                  <a:pt x="1820323" y="2861952"/>
                </a:lnTo>
                <a:lnTo>
                  <a:pt x="0" y="2861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2585057"/>
            <a:ext cx="7875569" cy="92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5"/>
              </a:lnSpc>
            </a:pPr>
            <a:r>
              <a:rPr lang="en-US" sz="64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TEKNOLOGI</a:t>
            </a:r>
            <a:endParaRPr lang="en-US" sz="64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957620" y="6400615"/>
            <a:ext cx="6208542" cy="48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75" b="1">
                <a:solidFill>
                  <a:srgbClr val="11111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MySQL: Penyimpanan data terstruktur</a:t>
            </a:r>
            <a:endParaRPr lang="en-US" sz="2175" b="1">
              <a:solidFill>
                <a:srgbClr val="11111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38400" y="3924300"/>
            <a:ext cx="3900170" cy="4679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111111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JavaFX: GUI interaktif</a:t>
            </a:r>
            <a:endParaRPr lang="en-US" sz="2200" b="1">
              <a:solidFill>
                <a:srgbClr val="111111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69911" y="4394015"/>
            <a:ext cx="7288030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JavaFX adalah library Java untuk membangun antarmuka grafis (GUI) yang modern dan responsif. Digunakan untuk membuat tampilan aplikasi seperti tombol, tabel, form, dan grafik dalam bentuk desktop app.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169911" y="7138883"/>
            <a:ext cx="817989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MySQL adalah sistem manajemen basis data relasional (RDBMS) yang digunakan untuk menyimpan, mengelola, dan mengakses data secara terstruktur.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seperti buku, anggota, dan transaksi disimpan dalam bentuk tabel yang saling terhubung.</a:t>
            </a:r>
            <a:endParaRPr lang="en-US" sz="2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7428" y="6068133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166183" y="8907358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6" y="0"/>
                </a:lnTo>
                <a:lnTo>
                  <a:pt x="738086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944089" y="5143500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1" y="0"/>
                </a:lnTo>
                <a:lnTo>
                  <a:pt x="533831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1562893" y="4134281"/>
            <a:ext cx="4178721" cy="5511165"/>
            <a:chOff x="0" y="0"/>
            <a:chExt cx="1100568" cy="1451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0568" cy="1451500"/>
            </a:xfrm>
            <a:custGeom>
              <a:avLst/>
              <a:gdLst/>
              <a:ahLst/>
              <a:cxnLst/>
              <a:rect l="l" t="t" r="r" b="b"/>
              <a:pathLst>
                <a:path w="1100568" h="1451500">
                  <a:moveTo>
                    <a:pt x="64845" y="0"/>
                  </a:moveTo>
                  <a:lnTo>
                    <a:pt x="1035724" y="0"/>
                  </a:lnTo>
                  <a:cubicBezTo>
                    <a:pt x="1071537" y="0"/>
                    <a:pt x="1100568" y="29032"/>
                    <a:pt x="1100568" y="64845"/>
                  </a:cubicBezTo>
                  <a:lnTo>
                    <a:pt x="1100568" y="1386656"/>
                  </a:lnTo>
                  <a:cubicBezTo>
                    <a:pt x="1100568" y="1422468"/>
                    <a:pt x="1071537" y="1451500"/>
                    <a:pt x="1035724" y="1451500"/>
                  </a:cubicBezTo>
                  <a:lnTo>
                    <a:pt x="64845" y="1451500"/>
                  </a:lnTo>
                  <a:cubicBezTo>
                    <a:pt x="29032" y="1451500"/>
                    <a:pt x="0" y="1422468"/>
                    <a:pt x="0" y="1386656"/>
                  </a:cubicBezTo>
                  <a:lnTo>
                    <a:pt x="0" y="64845"/>
                  </a:lnTo>
                  <a:cubicBezTo>
                    <a:pt x="0" y="29032"/>
                    <a:pt x="29032" y="0"/>
                    <a:pt x="648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00568" cy="150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715543" y="1830287"/>
            <a:ext cx="1069688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75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Arsitektur Sistem</a:t>
            </a:r>
            <a:endParaRPr lang="en-US" sz="75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5600" y="2982595"/>
            <a:ext cx="4199255" cy="554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9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Konsep MVC</a:t>
            </a:r>
            <a:endParaRPr lang="en-US" sz="309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700706" y="4538920"/>
            <a:ext cx="1903095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🧩 Model</a:t>
            </a:r>
            <a:endParaRPr lang="en-US" sz="32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57148" y="5295840"/>
            <a:ext cx="359021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Berisi data dan logika bisnis: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10020" y="5845286"/>
            <a:ext cx="3884466" cy="287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Book: Data buku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HistoryRecord: Riwayat pinjam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ReturnRecord: Catatan pengembalian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LoanDAO: Data yang digunakan bersama antar scene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6636366" y="4134281"/>
            <a:ext cx="4178721" cy="5511165"/>
            <a:chOff x="0" y="0"/>
            <a:chExt cx="1100568" cy="1451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00568" cy="1451500"/>
            </a:xfrm>
            <a:custGeom>
              <a:avLst/>
              <a:gdLst/>
              <a:ahLst/>
              <a:cxnLst/>
              <a:rect l="l" t="t" r="r" b="b"/>
              <a:pathLst>
                <a:path w="1100568" h="1451500">
                  <a:moveTo>
                    <a:pt x="64845" y="0"/>
                  </a:moveTo>
                  <a:lnTo>
                    <a:pt x="1035724" y="0"/>
                  </a:lnTo>
                  <a:cubicBezTo>
                    <a:pt x="1071537" y="0"/>
                    <a:pt x="1100568" y="29032"/>
                    <a:pt x="1100568" y="64845"/>
                  </a:cubicBezTo>
                  <a:lnTo>
                    <a:pt x="1100568" y="1386656"/>
                  </a:lnTo>
                  <a:cubicBezTo>
                    <a:pt x="1100568" y="1422468"/>
                    <a:pt x="1071537" y="1451500"/>
                    <a:pt x="1035724" y="1451500"/>
                  </a:cubicBezTo>
                  <a:lnTo>
                    <a:pt x="64845" y="1451500"/>
                  </a:lnTo>
                  <a:cubicBezTo>
                    <a:pt x="29032" y="1451500"/>
                    <a:pt x="0" y="1422468"/>
                    <a:pt x="0" y="1386656"/>
                  </a:cubicBezTo>
                  <a:lnTo>
                    <a:pt x="0" y="64845"/>
                  </a:lnTo>
                  <a:cubicBezTo>
                    <a:pt x="0" y="29032"/>
                    <a:pt x="29032" y="0"/>
                    <a:pt x="648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100568" cy="150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11644369" y="4134281"/>
            <a:ext cx="4178721" cy="5511165"/>
            <a:chOff x="0" y="0"/>
            <a:chExt cx="1100568" cy="1451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0568" cy="1451500"/>
            </a:xfrm>
            <a:custGeom>
              <a:avLst/>
              <a:gdLst/>
              <a:ahLst/>
              <a:cxnLst/>
              <a:rect l="l" t="t" r="r" b="b"/>
              <a:pathLst>
                <a:path w="1100568" h="1451500">
                  <a:moveTo>
                    <a:pt x="64845" y="0"/>
                  </a:moveTo>
                  <a:lnTo>
                    <a:pt x="1035724" y="0"/>
                  </a:lnTo>
                  <a:cubicBezTo>
                    <a:pt x="1071537" y="0"/>
                    <a:pt x="1100568" y="29032"/>
                    <a:pt x="1100568" y="64845"/>
                  </a:cubicBezTo>
                  <a:lnTo>
                    <a:pt x="1100568" y="1386656"/>
                  </a:lnTo>
                  <a:cubicBezTo>
                    <a:pt x="1100568" y="1422468"/>
                    <a:pt x="1071537" y="1451500"/>
                    <a:pt x="1035724" y="1451500"/>
                  </a:cubicBezTo>
                  <a:lnTo>
                    <a:pt x="64845" y="1451500"/>
                  </a:lnTo>
                  <a:cubicBezTo>
                    <a:pt x="29032" y="1451500"/>
                    <a:pt x="0" y="1422468"/>
                    <a:pt x="0" y="1386656"/>
                  </a:cubicBezTo>
                  <a:lnTo>
                    <a:pt x="0" y="64845"/>
                  </a:lnTo>
                  <a:cubicBezTo>
                    <a:pt x="0" y="29032"/>
                    <a:pt x="29032" y="0"/>
                    <a:pt x="648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100568" cy="150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896100" y="4589145"/>
            <a:ext cx="378206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🖼️ View (FXML)</a:t>
            </a:r>
            <a:endParaRPr lang="en-US" sz="32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932454" y="5248215"/>
            <a:ext cx="3586543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Berisi tampilan UI pengguna, dibagi menjadi:</a:t>
            </a:r>
            <a:endParaRPr lang="en-US" sz="17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055071" y="6005135"/>
            <a:ext cx="3341309" cy="339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admin/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LoginAdmin, Dashboard, MainLayoutAdmin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AddBook, ReturnBooks, ManageBooks, AddFine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ReportAndChart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mahasiswa/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DashboardMember, Register, editForm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BookCatalogMember, BorrowBook, History, ViewControll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CustomAlertBorrow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00355" lvl="1" indent="-150495" algn="l">
              <a:lnSpc>
                <a:spcPts val="1945"/>
              </a:lnSpc>
              <a:buFont typeface="Arial" panose="020B0604020202020204"/>
              <a:buChar char="•"/>
            </a:pPr>
            <a:r>
              <a:rPr lang="en-US" sz="139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login.fxml: halaman login awal (global, di luar package)</a:t>
            </a:r>
            <a:endParaRPr lang="en-US" sz="139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430000" y="4610100"/>
            <a:ext cx="438658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🧠 Controller</a:t>
            </a:r>
            <a:endParaRPr lang="en-US" sz="32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194771" y="5356933"/>
            <a:ext cx="3369634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Menjembatani View ↔ Model, dibagi jadi:</a:t>
            </a:r>
            <a:endParaRPr lang="en-US" sz="18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073255" y="6197600"/>
            <a:ext cx="346456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admin: kontrol tampilan admin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mahasiswa: kontrol tampilan mahasiswa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util: kontrol umum (helper, navigasi, dsb)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77428" y="6035694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27620" y="5606481"/>
            <a:ext cx="412581" cy="429213"/>
          </a:xfrm>
          <a:custGeom>
            <a:avLst/>
            <a:gdLst/>
            <a:ahLst/>
            <a:cxnLst/>
            <a:rect l="l" t="t" r="r" b="b"/>
            <a:pathLst>
              <a:path w="412581" h="429213">
                <a:moveTo>
                  <a:pt x="0" y="0"/>
                </a:moveTo>
                <a:lnTo>
                  <a:pt x="412581" y="0"/>
                </a:lnTo>
                <a:lnTo>
                  <a:pt x="412581" y="429213"/>
                </a:lnTo>
                <a:lnTo>
                  <a:pt x="0" y="429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50596" y="7150611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6" y="0"/>
                </a:lnTo>
                <a:lnTo>
                  <a:pt x="738086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812075" y="8991385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1" y="0"/>
                </a:lnTo>
                <a:lnTo>
                  <a:pt x="533831" y="533830"/>
                </a:lnTo>
                <a:lnTo>
                  <a:pt x="0" y="53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2496289" y="1439357"/>
            <a:ext cx="5117499" cy="3164535"/>
            <a:chOff x="0" y="0"/>
            <a:chExt cx="6823332" cy="4219380"/>
          </a:xfrm>
        </p:grpSpPr>
        <p:sp>
          <p:nvSpPr>
            <p:cNvPr id="19" name="Freeform 19"/>
            <p:cNvSpPr/>
            <p:nvPr/>
          </p:nvSpPr>
          <p:spPr>
            <a:xfrm>
              <a:off x="1301976" y="0"/>
              <a:ext cx="4219380" cy="4219380"/>
            </a:xfrm>
            <a:custGeom>
              <a:avLst/>
              <a:gdLst/>
              <a:ahLst/>
              <a:cxnLst/>
              <a:rect l="l" t="t" r="r" b="b"/>
              <a:pathLst>
                <a:path w="4219380" h="4219380">
                  <a:moveTo>
                    <a:pt x="0" y="0"/>
                  </a:moveTo>
                  <a:lnTo>
                    <a:pt x="4219380" y="0"/>
                  </a:lnTo>
                  <a:lnTo>
                    <a:pt x="4219380" y="4219380"/>
                  </a:lnTo>
                  <a:lnTo>
                    <a:pt x="0" y="4219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1673030"/>
              <a:ext cx="6823332" cy="89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15"/>
                </a:lnSpc>
              </a:pPr>
              <a:r>
                <a:rPr lang="en-US" sz="4485">
                  <a:solidFill>
                    <a:srgbClr val="111111"/>
                  </a:solidFill>
                  <a:latin typeface="Zen Dots"/>
                  <a:ea typeface="Zen Dots"/>
                  <a:cs typeface="Zen Dots"/>
                  <a:sym typeface="Zen Dots"/>
                </a:rPr>
                <a:t>Diagram Kelas</a:t>
              </a:r>
              <a:endParaRPr lang="en-US" sz="4485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178538" y="5143500"/>
            <a:ext cx="2841459" cy="3769763"/>
          </a:xfrm>
          <a:custGeom>
            <a:avLst/>
            <a:gdLst/>
            <a:ahLst/>
            <a:cxnLst/>
            <a:rect l="l" t="t" r="r" b="b"/>
            <a:pathLst>
              <a:path w="2841459" h="3769763">
                <a:moveTo>
                  <a:pt x="0" y="0"/>
                </a:moveTo>
                <a:lnTo>
                  <a:pt x="2841459" y="0"/>
                </a:lnTo>
                <a:lnTo>
                  <a:pt x="2841459" y="3769763"/>
                </a:lnTo>
                <a:lnTo>
                  <a:pt x="0" y="3769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75395" y="1669842"/>
            <a:ext cx="11684546" cy="7332052"/>
          </a:xfrm>
          <a:custGeom>
            <a:avLst/>
            <a:gdLst/>
            <a:ahLst/>
            <a:cxnLst/>
            <a:rect l="l" t="t" r="r" b="b"/>
            <a:pathLst>
              <a:path w="11684546" h="7332052">
                <a:moveTo>
                  <a:pt x="0" y="0"/>
                </a:moveTo>
                <a:lnTo>
                  <a:pt x="11684546" y="0"/>
                </a:lnTo>
                <a:lnTo>
                  <a:pt x="11684546" y="7332053"/>
                </a:lnTo>
                <a:lnTo>
                  <a:pt x="0" y="73320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43631" y="820737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68338" y="820737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72506" y="820737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47036" y="6067423"/>
            <a:ext cx="2904463" cy="29044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31496" y="5978563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4" y="0"/>
                </a:lnTo>
                <a:lnTo>
                  <a:pt x="8621144" y="8621143"/>
                </a:lnTo>
                <a:lnTo>
                  <a:pt x="0" y="862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072969" y="9023461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6" y="0"/>
                </a:lnTo>
                <a:lnTo>
                  <a:pt x="738086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8106" y="6377133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1" y="0"/>
                </a:lnTo>
                <a:lnTo>
                  <a:pt x="533831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1185" y="-122934"/>
            <a:ext cx="5266434" cy="5266434"/>
          </a:xfrm>
          <a:custGeom>
            <a:avLst/>
            <a:gdLst/>
            <a:ahLst/>
            <a:cxnLst/>
            <a:rect l="l" t="t" r="r" b="b"/>
            <a:pathLst>
              <a:path w="5266434" h="5266434">
                <a:moveTo>
                  <a:pt x="0" y="0"/>
                </a:moveTo>
                <a:lnTo>
                  <a:pt x="5266434" y="0"/>
                </a:lnTo>
                <a:lnTo>
                  <a:pt x="5266434" y="5266434"/>
                </a:lnTo>
                <a:lnTo>
                  <a:pt x="0" y="5266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67029" y="2295363"/>
            <a:ext cx="10615669" cy="6303054"/>
          </a:xfrm>
          <a:custGeom>
            <a:avLst/>
            <a:gdLst/>
            <a:ahLst/>
            <a:cxnLst/>
            <a:rect l="l" t="t" r="r" b="b"/>
            <a:pathLst>
              <a:path w="10615669" h="6303054">
                <a:moveTo>
                  <a:pt x="0" y="0"/>
                </a:moveTo>
                <a:lnTo>
                  <a:pt x="10615669" y="0"/>
                </a:lnTo>
                <a:lnTo>
                  <a:pt x="10615669" y="6303054"/>
                </a:lnTo>
                <a:lnTo>
                  <a:pt x="0" y="6303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81403" y="5347635"/>
            <a:ext cx="2837156" cy="3764054"/>
          </a:xfrm>
          <a:custGeom>
            <a:avLst/>
            <a:gdLst/>
            <a:ahLst/>
            <a:cxnLst/>
            <a:rect l="l" t="t" r="r" b="b"/>
            <a:pathLst>
              <a:path w="2837156" h="3764054">
                <a:moveTo>
                  <a:pt x="0" y="0"/>
                </a:moveTo>
                <a:lnTo>
                  <a:pt x="2837156" y="0"/>
                </a:lnTo>
                <a:lnTo>
                  <a:pt x="2837156" y="3764055"/>
                </a:lnTo>
                <a:lnTo>
                  <a:pt x="0" y="3764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2527" y="1529139"/>
            <a:ext cx="814206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5"/>
              </a:lnSpc>
            </a:pPr>
            <a:r>
              <a:rPr lang="en-US" sz="75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Diagram Alir</a:t>
            </a:r>
            <a:endParaRPr lang="en-US" sz="75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7047" y="6179854"/>
            <a:ext cx="3005868" cy="30058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65918" y="5608648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3" y="0"/>
                </a:lnTo>
                <a:lnTo>
                  <a:pt x="8621143" y="8621143"/>
                </a:lnTo>
                <a:lnTo>
                  <a:pt x="0" y="862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866782" y="9083115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0"/>
                </a:lnTo>
                <a:lnTo>
                  <a:pt x="0" y="533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0041688" y="2249057"/>
            <a:ext cx="6024194" cy="3703342"/>
            <a:chOff x="0" y="0"/>
            <a:chExt cx="1322175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2175" cy="812800"/>
            </a:xfrm>
            <a:custGeom>
              <a:avLst/>
              <a:gdLst/>
              <a:ahLst/>
              <a:cxnLst/>
              <a:rect l="l" t="t" r="r" b="b"/>
              <a:pathLst>
                <a:path w="1322175" h="812800">
                  <a:moveTo>
                    <a:pt x="29558" y="0"/>
                  </a:moveTo>
                  <a:lnTo>
                    <a:pt x="1292616" y="0"/>
                  </a:lnTo>
                  <a:cubicBezTo>
                    <a:pt x="1308941" y="0"/>
                    <a:pt x="1322175" y="13234"/>
                    <a:pt x="1322175" y="29558"/>
                  </a:cubicBezTo>
                  <a:lnTo>
                    <a:pt x="1322175" y="783242"/>
                  </a:lnTo>
                  <a:cubicBezTo>
                    <a:pt x="1322175" y="799566"/>
                    <a:pt x="1308941" y="812800"/>
                    <a:pt x="1292616" y="812800"/>
                  </a:cubicBezTo>
                  <a:lnTo>
                    <a:pt x="29558" y="812800"/>
                  </a:lnTo>
                  <a:cubicBezTo>
                    <a:pt x="13234" y="812800"/>
                    <a:pt x="0" y="799566"/>
                    <a:pt x="0" y="783242"/>
                  </a:cubicBezTo>
                  <a:lnTo>
                    <a:pt x="0" y="29558"/>
                  </a:lnTo>
                  <a:cubicBezTo>
                    <a:pt x="0" y="13234"/>
                    <a:pt x="13234" y="0"/>
                    <a:pt x="29558" y="0"/>
                  </a:cubicBezTo>
                  <a:close/>
                </a:path>
              </a:pathLst>
            </a:custGeom>
            <a:blipFill>
              <a:blip r:embed="rId8"/>
              <a:stretch>
                <a:fillRect t="-834" b="-83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078157" y="6215877"/>
            <a:ext cx="6024194" cy="3703342"/>
            <a:chOff x="0" y="0"/>
            <a:chExt cx="1322175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2175" cy="812800"/>
            </a:xfrm>
            <a:custGeom>
              <a:avLst/>
              <a:gdLst/>
              <a:ahLst/>
              <a:cxnLst/>
              <a:rect l="l" t="t" r="r" b="b"/>
              <a:pathLst>
                <a:path w="1322175" h="812800">
                  <a:moveTo>
                    <a:pt x="29558" y="0"/>
                  </a:moveTo>
                  <a:lnTo>
                    <a:pt x="1292616" y="0"/>
                  </a:lnTo>
                  <a:cubicBezTo>
                    <a:pt x="1308941" y="0"/>
                    <a:pt x="1322175" y="13234"/>
                    <a:pt x="1322175" y="29558"/>
                  </a:cubicBezTo>
                  <a:lnTo>
                    <a:pt x="1322175" y="783242"/>
                  </a:lnTo>
                  <a:cubicBezTo>
                    <a:pt x="1322175" y="799566"/>
                    <a:pt x="1308941" y="812800"/>
                    <a:pt x="1292616" y="812800"/>
                  </a:cubicBezTo>
                  <a:lnTo>
                    <a:pt x="29558" y="812800"/>
                  </a:lnTo>
                  <a:cubicBezTo>
                    <a:pt x="13234" y="812800"/>
                    <a:pt x="0" y="799566"/>
                    <a:pt x="0" y="783242"/>
                  </a:cubicBezTo>
                  <a:lnTo>
                    <a:pt x="0" y="29558"/>
                  </a:lnTo>
                  <a:cubicBezTo>
                    <a:pt x="0" y="13234"/>
                    <a:pt x="13234" y="0"/>
                    <a:pt x="29558" y="0"/>
                  </a:cubicBezTo>
                  <a:close/>
                </a:path>
              </a:pathLst>
            </a:custGeom>
            <a:blipFill>
              <a:blip r:embed="rId9"/>
              <a:stretch>
                <a:fillRect t="-834" b="-834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1937" y="2525282"/>
            <a:ext cx="78755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75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Tampilan UI di Figma</a:t>
            </a:r>
            <a:endParaRPr lang="en-US" sz="75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92437" y="4966000"/>
            <a:ext cx="7195951" cy="136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Berikut ini adalah tampilan antarmuka yang telah kami desain menggunakan Figma. Untuk versi lengkap dan interaktifnya, dapat diakses melalui tautan di bawah ini.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2437" y="6480472"/>
            <a:ext cx="6941260" cy="80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5"/>
              </a:lnSpc>
            </a:pPr>
            <a:r>
              <a:rPr lang="en-US" sz="1795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https://www.figma.com/design/1q4gb9I8KvBzEjbsmqxEtA/Untitled?node-id=0-1&amp;t=mLFPVtzGJkDDtekk-1</a:t>
            </a:r>
            <a:endParaRPr lang="en-US" sz="1795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55525" y="-8174418"/>
            <a:ext cx="15694072" cy="15694072"/>
          </a:xfrm>
          <a:custGeom>
            <a:avLst/>
            <a:gdLst/>
            <a:ahLst/>
            <a:cxnLst/>
            <a:rect l="l" t="t" r="r" b="b"/>
            <a:pathLst>
              <a:path w="15694072" h="15694072">
                <a:moveTo>
                  <a:pt x="0" y="0"/>
                </a:moveTo>
                <a:lnTo>
                  <a:pt x="15694073" y="0"/>
                </a:lnTo>
                <a:lnTo>
                  <a:pt x="15694073" y="15694073"/>
                </a:lnTo>
                <a:lnTo>
                  <a:pt x="0" y="156940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19248" y="5679206"/>
            <a:ext cx="8621144" cy="8621144"/>
          </a:xfrm>
          <a:custGeom>
            <a:avLst/>
            <a:gdLst/>
            <a:ahLst/>
            <a:cxnLst/>
            <a:rect l="l" t="t" r="r" b="b"/>
            <a:pathLst>
              <a:path w="8621144" h="8621144">
                <a:moveTo>
                  <a:pt x="0" y="0"/>
                </a:moveTo>
                <a:lnTo>
                  <a:pt x="8621143" y="0"/>
                </a:lnTo>
                <a:lnTo>
                  <a:pt x="8621143" y="8621144"/>
                </a:lnTo>
                <a:lnTo>
                  <a:pt x="0" y="86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7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316400" y="1028700"/>
            <a:ext cx="3942900" cy="519688"/>
            <a:chOff x="0" y="0"/>
            <a:chExt cx="1655657" cy="2182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5657" cy="218221"/>
            </a:xfrm>
            <a:custGeom>
              <a:avLst/>
              <a:gdLst/>
              <a:ahLst/>
              <a:cxnLst/>
              <a:rect l="l" t="t" r="r" b="b"/>
              <a:pathLst>
                <a:path w="1655657" h="218221">
                  <a:moveTo>
                    <a:pt x="109111" y="0"/>
                  </a:moveTo>
                  <a:lnTo>
                    <a:pt x="1546546" y="0"/>
                  </a:lnTo>
                  <a:cubicBezTo>
                    <a:pt x="1606806" y="0"/>
                    <a:pt x="1655657" y="48851"/>
                    <a:pt x="1655657" y="109111"/>
                  </a:cubicBezTo>
                  <a:lnTo>
                    <a:pt x="1655657" y="109111"/>
                  </a:lnTo>
                  <a:cubicBezTo>
                    <a:pt x="1655657" y="169371"/>
                    <a:pt x="1606806" y="218221"/>
                    <a:pt x="1546546" y="218221"/>
                  </a:cubicBezTo>
                  <a:lnTo>
                    <a:pt x="109111" y="218221"/>
                  </a:lnTo>
                  <a:cubicBezTo>
                    <a:pt x="48851" y="218221"/>
                    <a:pt x="0" y="169371"/>
                    <a:pt x="0" y="109111"/>
                  </a:cubicBezTo>
                  <a:lnTo>
                    <a:pt x="0" y="109111"/>
                  </a:lnTo>
                  <a:cubicBezTo>
                    <a:pt x="0" y="48851"/>
                    <a:pt x="48851" y="0"/>
                    <a:pt x="109111" y="0"/>
                  </a:cubicBezTo>
                  <a:close/>
                </a:path>
              </a:pathLst>
            </a:custGeom>
            <a:solidFill>
              <a:srgbClr val="ECECEC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5657" cy="256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793677" y="1093538"/>
            <a:ext cx="390011" cy="3900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6891834" y="1220751"/>
            <a:ext cx="193696" cy="135587"/>
          </a:xfrm>
          <a:custGeom>
            <a:avLst/>
            <a:gdLst/>
            <a:ahLst/>
            <a:cxnLst/>
            <a:rect l="l" t="t" r="r" b="b"/>
            <a:pathLst>
              <a:path w="193696" h="135587">
                <a:moveTo>
                  <a:pt x="0" y="0"/>
                </a:moveTo>
                <a:lnTo>
                  <a:pt x="193696" y="0"/>
                </a:lnTo>
                <a:lnTo>
                  <a:pt x="193696" y="135587"/>
                </a:lnTo>
                <a:lnTo>
                  <a:pt x="0" y="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789622" y="8788622"/>
            <a:ext cx="469678" cy="4696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83301">
                    <a:alpha val="100000"/>
                  </a:srgbClr>
                </a:gs>
                <a:gs pos="100000">
                  <a:srgbClr val="E2982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6895060" y="8935233"/>
            <a:ext cx="258803" cy="176457"/>
          </a:xfrm>
          <a:custGeom>
            <a:avLst/>
            <a:gdLst/>
            <a:ahLst/>
            <a:cxnLst/>
            <a:rect l="l" t="t" r="r" b="b"/>
            <a:pathLst>
              <a:path w="258803" h="176457">
                <a:moveTo>
                  <a:pt x="0" y="0"/>
                </a:moveTo>
                <a:lnTo>
                  <a:pt x="258803" y="0"/>
                </a:lnTo>
                <a:lnTo>
                  <a:pt x="258803" y="176457"/>
                </a:lnTo>
                <a:lnTo>
                  <a:pt x="0" y="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05913" y="8788622"/>
            <a:ext cx="738087" cy="738087"/>
          </a:xfrm>
          <a:custGeom>
            <a:avLst/>
            <a:gdLst/>
            <a:ahLst/>
            <a:cxnLst/>
            <a:rect l="l" t="t" r="r" b="b"/>
            <a:pathLst>
              <a:path w="738087" h="738087">
                <a:moveTo>
                  <a:pt x="0" y="0"/>
                </a:moveTo>
                <a:lnTo>
                  <a:pt x="738087" y="0"/>
                </a:lnTo>
                <a:lnTo>
                  <a:pt x="738087" y="738087"/>
                </a:lnTo>
                <a:lnTo>
                  <a:pt x="0" y="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873047" y="1552751"/>
            <a:ext cx="533831" cy="533831"/>
          </a:xfrm>
          <a:custGeom>
            <a:avLst/>
            <a:gdLst/>
            <a:ahLst/>
            <a:cxnLst/>
            <a:rect l="l" t="t" r="r" b="b"/>
            <a:pathLst>
              <a:path w="533831" h="533831">
                <a:moveTo>
                  <a:pt x="0" y="0"/>
                </a:moveTo>
                <a:lnTo>
                  <a:pt x="533830" y="0"/>
                </a:lnTo>
                <a:lnTo>
                  <a:pt x="533830" y="533831"/>
                </a:lnTo>
                <a:lnTo>
                  <a:pt x="0" y="53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43631" y="1080582"/>
            <a:ext cx="122315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111111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Home</a:t>
            </a:r>
            <a:endParaRPr lang="en-US" sz="2000" b="1">
              <a:solidFill>
                <a:srgbClr val="111111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68338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About Us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72506" y="1080582"/>
            <a:ext cx="187186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Contact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4317" y="2178326"/>
            <a:ext cx="6000889" cy="103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0"/>
              </a:lnSpc>
            </a:pPr>
            <a:r>
              <a:rPr lang="en-US" sz="6800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rPr>
              <a:t>Demo Fitur</a:t>
            </a:r>
            <a:endParaRPr lang="en-US" sz="6800">
              <a:solidFill>
                <a:srgbClr val="111111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03762" y="3111776"/>
            <a:ext cx="9679738" cy="90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Sistem dilengkapi dengan fitur-fitur penting untuk mendukung pengelolaan perpustakaan digital:</a:t>
            </a:r>
            <a:endParaRPr lang="en-US" sz="200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3947968" y="2765729"/>
            <a:ext cx="2679764" cy="4755542"/>
            <a:chOff x="0" y="0"/>
            <a:chExt cx="3573018" cy="6340722"/>
          </a:xfrm>
        </p:grpSpPr>
        <p:sp>
          <p:nvSpPr>
            <p:cNvPr id="23" name="Freeform 23"/>
            <p:cNvSpPr/>
            <p:nvPr/>
          </p:nvSpPr>
          <p:spPr>
            <a:xfrm>
              <a:off x="0" y="854322"/>
              <a:ext cx="3573018" cy="5486400"/>
            </a:xfrm>
            <a:custGeom>
              <a:avLst/>
              <a:gdLst/>
              <a:ahLst/>
              <a:cxnLst/>
              <a:rect l="l" t="t" r="r" b="b"/>
              <a:pathLst>
                <a:path w="3573018" h="5486400">
                  <a:moveTo>
                    <a:pt x="0" y="0"/>
                  </a:moveTo>
                  <a:lnTo>
                    <a:pt x="3573018" y="0"/>
                  </a:lnTo>
                  <a:lnTo>
                    <a:pt x="357301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66665" y="-57150"/>
              <a:ext cx="1822669" cy="552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5"/>
                </a:lnSpc>
              </a:pPr>
              <a:r>
                <a:rPr lang="en-US" sz="2500" spc="94">
                  <a:solidFill>
                    <a:srgbClr val="111111"/>
                  </a:solidFill>
                  <a:latin typeface="Zen Dots"/>
                  <a:ea typeface="Zen Dots"/>
                  <a:cs typeface="Zen Dots"/>
                  <a:sym typeface="Zen Dots"/>
                </a:rPr>
                <a:t>FIGMA</a:t>
              </a:r>
              <a:endParaRPr lang="en-US" sz="2500" spc="94">
                <a:solidFill>
                  <a:srgbClr val="111111"/>
                </a:solidFill>
                <a:latin typeface="Zen Dots"/>
                <a:ea typeface="Zen Dots"/>
                <a:cs typeface="Zen Dots"/>
                <a:sym typeface="Zen Dots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316400" y="1080582"/>
            <a:ext cx="347727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TEAM DASH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58015" y="4102373"/>
            <a:ext cx="9251413" cy="601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🔐 1. Login Multi-Role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Autentikasi pengguna untuk Admin dan Anggota (Mahasiswa)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Fitur berbeda sesuai peran pengguna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📝 2. Manajemen Data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Tambah, edit, dan hapus data buku dan anggota perpustakaan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Form input dengan validasi otomatis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🔄 3. Peminjaman &amp; Pengembalian Buku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Proses peminjaman/pengembalian yang mudah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Stok buku diperbarui otomatis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Riwayat transaksi tercatat rapi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💸 4. Denda Otomatis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Denda dihitung otomatis jika buku dikembalikan melebihi batas waktu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70"/>
              </a:lnSpc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📊 5. Statistik Perpustakaan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Visualisasi data menggunakan JavaFX Chart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56235" lvl="1" indent="-177800" algn="l">
              <a:lnSpc>
                <a:spcPts val="2970"/>
              </a:lnSpc>
              <a:buFont typeface="Arial" panose="020B0604020202020204"/>
              <a:buChar char="•"/>
            </a:pPr>
            <a:r>
              <a:rPr lang="en-US" sz="1650">
                <a:solidFill>
                  <a:srgbClr val="737373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Menampilkan grafik jumlah peminjaman, anggota aktif, dan koleksi buku</a:t>
            </a:r>
            <a:endParaRPr lang="en-US" sz="1650">
              <a:solidFill>
                <a:srgbClr val="737373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970"/>
              </a:lnSpc>
            </a:pPr>
          </a:p>
        </p:txBody>
      </p:sp>
      <p:sp>
        <p:nvSpPr>
          <p:cNvPr id="27" name="Freeform 27"/>
          <p:cNvSpPr/>
          <p:nvPr/>
        </p:nvSpPr>
        <p:spPr>
          <a:xfrm>
            <a:off x="11109428" y="4016648"/>
            <a:ext cx="3069688" cy="4826232"/>
          </a:xfrm>
          <a:custGeom>
            <a:avLst/>
            <a:gdLst/>
            <a:ahLst/>
            <a:cxnLst/>
            <a:rect l="l" t="t" r="r" b="b"/>
            <a:pathLst>
              <a:path w="3069688" h="4826232">
                <a:moveTo>
                  <a:pt x="0" y="0"/>
                </a:moveTo>
                <a:lnTo>
                  <a:pt x="3069688" y="0"/>
                </a:lnTo>
                <a:lnTo>
                  <a:pt x="3069688" y="4826232"/>
                </a:lnTo>
                <a:lnTo>
                  <a:pt x="0" y="4826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3684</Words>
  <Application>WPS Presentation</Application>
  <PresentationFormat>On-screen Show (4:3)</PresentationFormat>
  <Paragraphs>236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Poppins Semi-Bold</vt:lpstr>
      <vt:lpstr>Poppins</vt:lpstr>
      <vt:lpstr>Zen Dots</vt:lpstr>
      <vt:lpstr>Arial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Perustakaan GUI JavaFx</dc:title>
  <dc:creator/>
  <cp:lastModifiedBy>ASUS</cp:lastModifiedBy>
  <cp:revision>3</cp:revision>
  <dcterms:created xsi:type="dcterms:W3CDTF">2006-08-16T00:00:00Z</dcterms:created>
  <dcterms:modified xsi:type="dcterms:W3CDTF">2025-06-18T23:17:45Z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6F9F862650C940139F609E7EC2C02DF2_12</vt:lpwstr>
  </property>
  <property fmtid="{D5CDD505-2E9C-101B-9397-08002B2CF9AE}" pid="3" name="KSOProductBuildVer">
    <vt:lpwstr>1033-12.2.0.21546</vt:lpwstr>
  </property>
</Properties>
</file>